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32"/>
  </p:notesMasterIdLst>
  <p:sldIdLst>
    <p:sldId id="256" r:id="rId2"/>
    <p:sldId id="260" r:id="rId3"/>
    <p:sldId id="258" r:id="rId4"/>
    <p:sldId id="261" r:id="rId5"/>
    <p:sldId id="264" r:id="rId6"/>
    <p:sldId id="265" r:id="rId7"/>
    <p:sldId id="266" r:id="rId8"/>
    <p:sldId id="263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80" r:id="rId17"/>
    <p:sldId id="282" r:id="rId18"/>
    <p:sldId id="290" r:id="rId19"/>
    <p:sldId id="291" r:id="rId20"/>
    <p:sldId id="284" r:id="rId21"/>
    <p:sldId id="285" r:id="rId22"/>
    <p:sldId id="286" r:id="rId23"/>
    <p:sldId id="287" r:id="rId24"/>
    <p:sldId id="288" r:id="rId25"/>
    <p:sldId id="289" r:id="rId26"/>
    <p:sldId id="292" r:id="rId27"/>
    <p:sldId id="293" r:id="rId28"/>
    <p:sldId id="294" r:id="rId29"/>
    <p:sldId id="295" r:id="rId30"/>
    <p:sldId id="29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E6E2E2"/>
    <a:srgbClr val="E6E6E6"/>
    <a:srgbClr val="CDCDCD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7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6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578250-5579-4797-8B18-F36A6FF46076}" type="datetimeFigureOut">
              <a:rPr lang="it-IT" smtClean="0"/>
              <a:t>09/07/2019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C5D406-DD02-4466-9FCA-0AAC5086BF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6642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09/07/2019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2084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09/07/2019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3863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09/07/2019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6941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 sz="2100"/>
            </a:lvl1pPr>
            <a:lvl2pPr>
              <a:lnSpc>
                <a:spcPct val="150000"/>
              </a:lnSpc>
              <a:defRPr sz="1700"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09/07/2019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34F5B24-1607-4519-8016-4C780264DE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0" y="6385178"/>
            <a:ext cx="580511" cy="364564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F76FA9A8-EE15-4351-901D-6602BA89D830}"/>
              </a:ext>
            </a:extLst>
          </p:cNvPr>
          <p:cNvSpPr/>
          <p:nvPr userDrawn="1"/>
        </p:nvSpPr>
        <p:spPr>
          <a:xfrm>
            <a:off x="761291" y="6361347"/>
            <a:ext cx="5810959" cy="415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5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JORDAN GOTTARDO - 1179739</a:t>
            </a:r>
          </a:p>
          <a:p>
            <a:r>
              <a:rPr lang="it-IT" sz="105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FAST MESSAGE PROPAGATION OVER IOV SCENARIOS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DE561E31-CDCD-4098-8294-8BC9C869F5B3}"/>
              </a:ext>
            </a:extLst>
          </p:cNvPr>
          <p:cNvCxnSpPr>
            <a:cxnSpLocks/>
          </p:cNvCxnSpPr>
          <p:nvPr userDrawn="1"/>
        </p:nvCxnSpPr>
        <p:spPr>
          <a:xfrm>
            <a:off x="74415" y="6270867"/>
            <a:ext cx="56532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ttangolo 9">
            <a:extLst>
              <a:ext uri="{FF2B5EF4-FFF2-40B4-BE49-F238E27FC236}">
                <a16:creationId xmlns:a16="http://schemas.microsoft.com/office/drawing/2014/main" id="{7508D3A1-4B12-40A1-AEC7-A26765BAADE7}"/>
              </a:ext>
            </a:extLst>
          </p:cNvPr>
          <p:cNvSpPr/>
          <p:nvPr userDrawn="1"/>
        </p:nvSpPr>
        <p:spPr>
          <a:xfrm>
            <a:off x="11301096" y="6453637"/>
            <a:ext cx="7826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/14</a:t>
            </a:r>
          </a:p>
        </p:txBody>
      </p:sp>
    </p:spTree>
    <p:extLst>
      <p:ext uri="{BB962C8B-B14F-4D97-AF65-F5344CB8AC3E}">
        <p14:creationId xmlns:p14="http://schemas.microsoft.com/office/powerpoint/2010/main" val="1533112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4406900"/>
            <a:ext cx="10515600" cy="1362075"/>
          </a:xfrm>
        </p:spPr>
        <p:txBody>
          <a:bodyPr anchor="t"/>
          <a:lstStyle>
            <a:lvl1pPr>
              <a:defRPr sz="4000" b="1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906713"/>
            <a:ext cx="105156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09/07/2019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1105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0863"/>
            <a:ext cx="5181600" cy="4351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0863"/>
            <a:ext cx="5181600" cy="4351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09/07/2019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307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535113"/>
            <a:ext cx="5156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2174875"/>
            <a:ext cx="5156200" cy="399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535113"/>
            <a:ext cx="515778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2174875"/>
            <a:ext cx="5157787" cy="399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09/07/2019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8749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09/07/2019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1460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09/07/2019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1104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685800"/>
            <a:ext cx="4013200" cy="1160463"/>
          </a:xfrm>
        </p:spPr>
        <p:txBody>
          <a:bodyPr anchor="b"/>
          <a:lstStyle>
            <a:lvl1pPr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6663" y="685800"/>
            <a:ext cx="6300787" cy="54864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1850" y="1846263"/>
            <a:ext cx="4013200" cy="432593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09/07/2019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9134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5075" y="4800600"/>
            <a:ext cx="7177088" cy="566738"/>
          </a:xfrm>
        </p:spPr>
        <p:txBody>
          <a:bodyPr anchor="b"/>
          <a:lstStyle>
            <a:lvl1pPr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05075" y="685800"/>
            <a:ext cx="7177088" cy="4041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5075" y="5367338"/>
            <a:ext cx="717708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09/07/2019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8154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E6E2E2"/>
            </a:gs>
            <a:gs pos="0">
              <a:schemeClr val="bg1">
                <a:lumMod val="95000"/>
              </a:schemeClr>
            </a:gs>
          </a:gsLst>
          <a:lin ang="6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0863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3AB17-A341-48A5-AD52-E4D16CDFE3B7}" type="datetimeFigureOut">
              <a:rPr lang="it-IT" smtClean="0"/>
              <a:t>09/07/2019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1133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6"/>
        </a:buClr>
        <a:buFont typeface="Courier New" panose="02070309020205020404" pitchFamily="49" charset="0"/>
        <a:buChar char="o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2.PNG"/><Relationship Id="rId7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2.PNG"/><Relationship Id="rId7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4.PNG"/><Relationship Id="rId10" Type="http://schemas.openxmlformats.org/officeDocument/2006/relationships/image" Target="../media/image47.PNG"/><Relationship Id="rId4" Type="http://schemas.openxmlformats.org/officeDocument/2006/relationships/image" Target="../media/image33.PNG"/><Relationship Id="rId9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3.PNG"/><Relationship Id="rId7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2.PNG"/><Relationship Id="rId4" Type="http://schemas.openxmlformats.org/officeDocument/2006/relationships/image" Target="../media/image34.PNG"/><Relationship Id="rId9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3.PNG"/><Relationship Id="rId7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2.PNG"/><Relationship Id="rId4" Type="http://schemas.openxmlformats.org/officeDocument/2006/relationships/image" Target="../media/image34.PNG"/><Relationship Id="rId9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3.PNG"/><Relationship Id="rId7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2.PNG"/><Relationship Id="rId4" Type="http://schemas.openxmlformats.org/officeDocument/2006/relationships/image" Target="../media/image34.PNG"/><Relationship Id="rId9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:a16="http://schemas.microsoft.com/office/drawing/2014/main" id="{E4355625-0B87-4017-9316-ED6325283B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9231" y="3579542"/>
            <a:ext cx="7573538" cy="1236690"/>
          </a:xfrm>
        </p:spPr>
        <p:txBody>
          <a:bodyPr>
            <a:normAutofit/>
          </a:bodyPr>
          <a:lstStyle/>
          <a:p>
            <a:r>
              <a:rPr lang="it-IT" sz="40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FAST MESSAGE PROPAGATION</a:t>
            </a:r>
            <a:br>
              <a:rPr lang="it-IT" sz="36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</a:br>
            <a:r>
              <a:rPr lang="it-IT" sz="25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OVER IOV SCENARIOS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18BE796-8D57-481E-B351-B2A45C63E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669" y="1906195"/>
            <a:ext cx="1382395" cy="1391220"/>
          </a:xfrm>
          <a:prstGeom prst="rect">
            <a:avLst/>
          </a:prstGeom>
          <a:effectLst>
            <a:reflection stA="16000" endPos="27000" dist="50800" dir="5400000" sy="-100000" algn="bl" rotWithShape="0"/>
          </a:effectLst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1C1D4B69-05B6-4E77-BF09-A1D5519749B8}"/>
              </a:ext>
            </a:extLst>
          </p:cNvPr>
          <p:cNvSpPr/>
          <p:nvPr/>
        </p:nvSpPr>
        <p:spPr>
          <a:xfrm>
            <a:off x="3648919" y="404287"/>
            <a:ext cx="48941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Dipartimento di Matematica "Tullio Levi-Civita"</a:t>
            </a:r>
          </a:p>
          <a:p>
            <a:pPr algn="ctr"/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Laurea in Informatica</a:t>
            </a:r>
          </a:p>
          <a:p>
            <a:pPr algn="ctr"/>
            <a:r>
              <a:rPr lang="it-IT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a.a</a:t>
            </a:r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. 2018-2019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B7BFFD0C-A5A6-4D8F-A12E-4BD729A56F51}"/>
              </a:ext>
            </a:extLst>
          </p:cNvPr>
          <p:cNvSpPr/>
          <p:nvPr/>
        </p:nvSpPr>
        <p:spPr>
          <a:xfrm>
            <a:off x="3810000" y="5973388"/>
            <a:ext cx="4572000" cy="5080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Jordan Gottardo 1179739</a:t>
            </a:r>
          </a:p>
          <a:p>
            <a:pPr algn="ctr"/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Esame di laurea - 18 Luglio 2019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4D8BE30-40AD-4271-9223-1CDCAA0719F9}"/>
              </a:ext>
            </a:extLst>
          </p:cNvPr>
          <p:cNvSpPr/>
          <p:nvPr/>
        </p:nvSpPr>
        <p:spPr>
          <a:xfrm>
            <a:off x="11197957" y="6512840"/>
            <a:ext cx="9418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  <a:r>
              <a:rPr lang="it-IT" sz="12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/14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859EBE77-18FE-4C3A-B926-4FB1E3442AC6}"/>
              </a:ext>
            </a:extLst>
          </p:cNvPr>
          <p:cNvSpPr/>
          <p:nvPr/>
        </p:nvSpPr>
        <p:spPr>
          <a:xfrm>
            <a:off x="4607401" y="4984378"/>
            <a:ext cx="2977198" cy="508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Relatore: Prof. Claudio Enrico Palazzi</a:t>
            </a:r>
          </a:p>
          <a:p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Co-relatore: Dott. </a:t>
            </a:r>
            <a:r>
              <a:rPr lang="it-IT" sz="1351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Armir</a:t>
            </a:r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</a:t>
            </a:r>
            <a:r>
              <a:rPr lang="it-IT" sz="1351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Bujari</a:t>
            </a:r>
            <a:endParaRPr lang="it-IT" sz="1351" dirty="0"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202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365935"/>
              </p:ext>
            </p:extLst>
          </p:nvPr>
        </p:nvGraphicFramePr>
        <p:xfrm>
          <a:off x="164623" y="1197896"/>
          <a:ext cx="5711699" cy="4029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89295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22404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Scenario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Scenario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Padua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N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45.4171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S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45.3981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W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11.8654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E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11.8923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Circumference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radius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734962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Distance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between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vehicles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5, 15, 25, 35, 45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vehicles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4975, 2856, 1775, 1318, 1072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simulations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059621E8-BFC3-4ADC-B180-1EE96A57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796808"/>
              </p:ext>
            </p:extLst>
          </p:nvPr>
        </p:nvGraphicFramePr>
        <p:xfrm>
          <a:off x="5965794" y="1197896"/>
          <a:ext cx="5840270" cy="4029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81262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59008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Simulator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Packet</a:t>
                      </a:r>
                      <a:r>
                        <a:rPr lang="it-IT" sz="1600" dirty="0"/>
                        <a:t> payload size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Frequency [GHz]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Channel </a:t>
                      </a:r>
                      <a:r>
                        <a:rPr lang="it-IT" sz="1600" dirty="0" err="1"/>
                        <a:t>bandwidth</a:t>
                      </a:r>
                      <a:r>
                        <a:rPr lang="it-IT" sz="1600" dirty="0"/>
                        <a:t> [MHz]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speed [Mbps]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Transmission powers </a:t>
                      </a:r>
                      <a:r>
                        <a:rPr lang="it-IT" sz="1600" dirty="0"/>
                        <a:t>[</a:t>
                      </a:r>
                      <a:r>
                        <a:rPr lang="it-IT" sz="1600" dirty="0" err="1"/>
                        <a:t>dBm</a:t>
                      </a:r>
                      <a:r>
                        <a:rPr lang="it-IT" sz="16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-7.0, 4.6, 13.4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ranges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100, 300, 500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71351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Modulation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DSSS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loss</a:t>
                      </a:r>
                      <a:r>
                        <a:rPr lang="it-IT" sz="16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ns3::</a:t>
                      </a:r>
                      <a:r>
                        <a:rPr lang="it-IT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TwoRayGround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delay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ns3::</a:t>
                      </a:r>
                      <a:r>
                        <a:rPr lang="it-IT" sz="1600" dirty="0" err="1"/>
                        <a:t>ConstantSpeed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2103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 - DELIVERY RATIOS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EA60F6FC-ACA1-4CFA-992B-B83996A4B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63" y="1029816"/>
            <a:ext cx="4453715" cy="2703250"/>
          </a:xfrm>
          <a:prstGeom prst="rect">
            <a:avLst/>
          </a:prstGeom>
        </p:spPr>
      </p:pic>
      <p:pic>
        <p:nvPicPr>
          <p:cNvPr id="7" name="Immagine 6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5C71C01F-CB99-4473-A83B-97D74CB2B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29816"/>
            <a:ext cx="4365679" cy="2667715"/>
          </a:xfrm>
          <a:prstGeom prst="rect">
            <a:avLst/>
          </a:prstGeom>
        </p:spPr>
      </p:pic>
      <p:pic>
        <p:nvPicPr>
          <p:cNvPr id="9" name="Immagine 8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53A196A3-177F-4467-8733-F788105B3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64" y="3872953"/>
            <a:ext cx="4453714" cy="2785421"/>
          </a:xfrm>
          <a:prstGeom prst="rect">
            <a:avLst/>
          </a:prstGeom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34FD6EF9-D57F-4FC2-92A4-CAC9B7EBE2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24257"/>
            <a:ext cx="4365679" cy="278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36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 – NUMBER OF HOPS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A8E7AAC-48DB-4626-9498-928BB8384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12" y="1633490"/>
            <a:ext cx="5563187" cy="4106296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ECB022F4-50E3-4C1C-AB17-5E50237D3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537" y="1633490"/>
            <a:ext cx="5666007" cy="410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94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 – NUMBER OF SLOTS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9F155DD-BD98-43C1-B82A-AF18505D7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64" y="1860172"/>
            <a:ext cx="5526559" cy="3734431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AD081A32-9008-404F-8CED-A5640D2B5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380" y="1860172"/>
            <a:ext cx="5950582" cy="375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597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FORWARDING NODE NUMBER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0CFE12A-A66C-4EDA-9D28-594071197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762" y="1581549"/>
            <a:ext cx="5716826" cy="3875997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86607EEC-B21E-4A4C-B24E-8744CFD163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60" y="1581548"/>
            <a:ext cx="5816356" cy="387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60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PADUA URBAN SCENARIO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365559"/>
              </p:ext>
            </p:extLst>
          </p:nvPr>
        </p:nvGraphicFramePr>
        <p:xfrm>
          <a:off x="137990" y="1197896"/>
          <a:ext cx="5711699" cy="44030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15424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396275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43084">
                <a:tc gridSpan="2"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Scenario </a:t>
                      </a:r>
                      <a:r>
                        <a:rPr lang="it-IT" sz="1600" dirty="0" err="1"/>
                        <a:t>configuration</a:t>
                      </a:r>
                      <a:endParaRPr lang="it-IT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Scenario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Padua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N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45.4171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S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45.3981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W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11.8654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E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11.8923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Circumference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radius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29521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Distance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between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vehicles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vehicles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1775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Number</a:t>
                      </a:r>
                      <a:r>
                        <a:rPr lang="it-IT" sz="1600" b="1" dirty="0"/>
                        <a:t> of buildings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6322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20145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simulations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059621E8-BFC3-4ADC-B180-1EE96A57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397967"/>
              </p:ext>
            </p:extLst>
          </p:nvPr>
        </p:nvGraphicFramePr>
        <p:xfrm>
          <a:off x="5965794" y="1197896"/>
          <a:ext cx="5841905" cy="4425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8289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59008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Simulator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Packet</a:t>
                      </a:r>
                      <a:r>
                        <a:rPr lang="it-IT" sz="1600" dirty="0"/>
                        <a:t> payload size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Frequency [GHz]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Channel </a:t>
                      </a:r>
                      <a:r>
                        <a:rPr lang="it-IT" sz="1600" dirty="0" err="1"/>
                        <a:t>bandwidth</a:t>
                      </a:r>
                      <a:r>
                        <a:rPr lang="it-IT" sz="1600" dirty="0"/>
                        <a:t> [MHz]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speed [Mbps]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Transmission powers </a:t>
                      </a:r>
                      <a:r>
                        <a:rPr lang="it-IT" sz="1600" dirty="0"/>
                        <a:t>[</a:t>
                      </a:r>
                      <a:r>
                        <a:rPr lang="it-IT" sz="1600" dirty="0" err="1"/>
                        <a:t>dBm</a:t>
                      </a:r>
                      <a:r>
                        <a:rPr lang="it-IT" sz="16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-7.0, 4.6, 13.4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ranges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100, 300, 500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71351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Modulation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DSSS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loss</a:t>
                      </a:r>
                      <a:r>
                        <a:rPr lang="it-IT" sz="16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ns3::</a:t>
                      </a:r>
                      <a:r>
                        <a:rPr lang="it-IT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TwoRayGround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delay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ns3::</a:t>
                      </a:r>
                      <a:r>
                        <a:rPr lang="it-IT" sz="1600" dirty="0" err="1"/>
                        <a:t>ConstantSpeed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Shadowing</a:t>
                      </a:r>
                      <a:r>
                        <a:rPr lang="it-IT" sz="1600" b="1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ns3::</a:t>
                      </a:r>
                      <a:r>
                        <a:rPr lang="it-IT" sz="1600" b="1" dirty="0" err="1"/>
                        <a:t>ObstacleShadowing</a:t>
                      </a:r>
                      <a:endParaRPr lang="it-IT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235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744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1456934B-EAAA-4185-A562-CD8A7FED9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7" y="1204026"/>
            <a:ext cx="5536942" cy="411369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A2C5B05-B6CB-4FB0-B0CB-37E0FF85E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212905"/>
            <a:ext cx="5015785" cy="4113699"/>
          </a:xfrm>
          <a:prstGeom prst="rect">
            <a:avLst/>
          </a:prstGeom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2345396" y="5780377"/>
            <a:ext cx="221727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buildings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C001087-313E-45B5-9FE2-AC7E4000D593}"/>
              </a:ext>
            </a:extLst>
          </p:cNvPr>
          <p:cNvSpPr txBox="1">
            <a:spLocks/>
          </p:cNvSpPr>
          <p:nvPr/>
        </p:nvSpPr>
        <p:spPr>
          <a:xfrm>
            <a:off x="8106385" y="5786379"/>
            <a:ext cx="1829266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</a:t>
            </a:r>
          </a:p>
        </p:txBody>
      </p:sp>
      <p:pic>
        <p:nvPicPr>
          <p:cNvPr id="5" name="Immagine 4" descr="Immagine che contiene arredamento&#10;&#10;Descrizione generata automaticamente">
            <a:extLst>
              <a:ext uri="{FF2B5EF4-FFF2-40B4-BE49-F238E27FC236}">
                <a16:creationId xmlns:a16="http://schemas.microsoft.com/office/drawing/2014/main" id="{2BCF709E-BBE5-4703-AA95-0CFEA92C92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293" y="5453317"/>
            <a:ext cx="1073704" cy="156703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501578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8FFAEE1-CCF1-4CC6-8B01-0476A53573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06" y="5456081"/>
            <a:ext cx="1087868" cy="1511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50AA2-8D8D-46E7-8A33-4C76D7325A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98" y="5456081"/>
            <a:ext cx="1078772" cy="151175"/>
          </a:xfrm>
          <a:prstGeom prst="rect">
            <a:avLst/>
          </a:prstGeom>
        </p:spPr>
      </p:pic>
      <p:pic>
        <p:nvPicPr>
          <p:cNvPr id="16" name="Immagine 15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AC306D5D-393A-45B1-9DD2-AAFBD54B7C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396" y="5460195"/>
            <a:ext cx="1050651" cy="142946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86ED420-45B3-4B1A-8B21-FA55F9E940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6" y="5460404"/>
            <a:ext cx="1058170" cy="142529"/>
          </a:xfrm>
          <a:prstGeom prst="rect">
            <a:avLst/>
          </a:prstGeom>
        </p:spPr>
      </p:pic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TOTAL DELIVERY RATIO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81185EA6-909D-47AB-A045-6DD9F7ED4D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282" y="5459891"/>
            <a:ext cx="1052260" cy="14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52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2345396" y="5780377"/>
            <a:ext cx="221727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buildings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C001087-313E-45B5-9FE2-AC7E4000D593}"/>
              </a:ext>
            </a:extLst>
          </p:cNvPr>
          <p:cNvSpPr txBox="1">
            <a:spLocks/>
          </p:cNvSpPr>
          <p:nvPr/>
        </p:nvSpPr>
        <p:spPr>
          <a:xfrm>
            <a:off x="8106385" y="5786379"/>
            <a:ext cx="1829266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</a:t>
            </a:r>
          </a:p>
        </p:txBody>
      </p:sp>
      <p:pic>
        <p:nvPicPr>
          <p:cNvPr id="5" name="Immagine 4" descr="Immagine che contiene arredamento&#10;&#10;Descrizione generata automaticamente">
            <a:extLst>
              <a:ext uri="{FF2B5EF4-FFF2-40B4-BE49-F238E27FC236}">
                <a16:creationId xmlns:a16="http://schemas.microsoft.com/office/drawing/2014/main" id="{2BCF709E-BBE5-4703-AA95-0CFEA92C9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293" y="5453317"/>
            <a:ext cx="1073704" cy="156703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501578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8FFAEE1-CCF1-4CC6-8B01-0476A5357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06" y="5456081"/>
            <a:ext cx="1087868" cy="1511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50AA2-8D8D-46E7-8A33-4C76D7325A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98" y="5456081"/>
            <a:ext cx="1078772" cy="15117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86ED420-45B3-4B1A-8B21-FA55F9E940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6" y="5460404"/>
            <a:ext cx="1058170" cy="142529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F2F97E6E-3069-4005-BB7E-B709CC830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282" y="5459891"/>
            <a:ext cx="1052260" cy="143555"/>
          </a:xfrm>
          <a:prstGeom prst="rect">
            <a:avLst/>
          </a:prstGeom>
        </p:spPr>
      </p:pic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TOTAL DELIVERY RATIO ON CIRC.</a:t>
            </a:r>
          </a:p>
        </p:txBody>
      </p:sp>
      <p:pic>
        <p:nvPicPr>
          <p:cNvPr id="11" name="Immagine 10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58B4297-3B67-4817-8831-1ECF916DDC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195148"/>
            <a:ext cx="4983459" cy="4122937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CA6BE62-1506-4C51-A7FD-1CAD353253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7" y="1195148"/>
            <a:ext cx="5536942" cy="4122951"/>
          </a:xfrm>
          <a:prstGeom prst="rect">
            <a:avLst/>
          </a:prstGeom>
        </p:spPr>
      </p:pic>
      <p:pic>
        <p:nvPicPr>
          <p:cNvPr id="23" name="Immagine 22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4E0675EA-011F-45DF-8027-DDC737566C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396" y="5460195"/>
            <a:ext cx="1050651" cy="14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25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JUNCTION MODEL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DD1A6996-2BA8-4669-B632-064364EEB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534" y="2902820"/>
            <a:ext cx="3622099" cy="3160629"/>
          </a:xfrm>
          <a:prstGeom prst="rect">
            <a:avLst/>
          </a:prstGeom>
        </p:spPr>
      </p:pic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55CC6B90-F3B4-4988-AC08-8BF8C436D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4" y="1041895"/>
            <a:ext cx="10261847" cy="5021554"/>
          </a:xfrm>
        </p:spPr>
        <p:txBody>
          <a:bodyPr>
            <a:normAutofit/>
          </a:bodyPr>
          <a:lstStyle/>
          <a:p>
            <a:r>
              <a:rPr lang="it-IT" dirty="0" err="1"/>
              <a:t>Aim</a:t>
            </a:r>
            <a:r>
              <a:rPr lang="it-IT" dirty="0"/>
              <a:t>: exploit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located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junctions</a:t>
            </a:r>
            <a:r>
              <a:rPr lang="it-IT" dirty="0"/>
              <a:t> to </a:t>
            </a:r>
            <a:r>
              <a:rPr lang="it-IT" dirty="0" err="1"/>
              <a:t>improve</a:t>
            </a:r>
            <a:r>
              <a:rPr lang="it-IT" dirty="0"/>
              <a:t> delivery </a:t>
            </a:r>
            <a:r>
              <a:rPr lang="it-IT" dirty="0" err="1"/>
              <a:t>ratios</a:t>
            </a:r>
            <a:endParaRPr lang="it-IT" dirty="0"/>
          </a:p>
          <a:p>
            <a:r>
              <a:rPr lang="it-IT" dirty="0" err="1"/>
              <a:t>Identification</a:t>
            </a:r>
            <a:r>
              <a:rPr lang="it-IT" dirty="0"/>
              <a:t> of </a:t>
            </a:r>
            <a:r>
              <a:rPr lang="it-IT" dirty="0" err="1"/>
              <a:t>junctions</a:t>
            </a:r>
            <a:r>
              <a:rPr lang="it-IT" dirty="0"/>
              <a:t> via OSM/SUMO tools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20x20m </a:t>
            </a:r>
            <a:r>
              <a:rPr lang="it-IT" dirty="0" err="1"/>
              <a:t>bounding</a:t>
            </a:r>
            <a:r>
              <a:rPr lang="it-IT" dirty="0"/>
              <a:t> box to </a:t>
            </a:r>
            <a:r>
              <a:rPr lang="it-IT" dirty="0" err="1"/>
              <a:t>extend</a:t>
            </a:r>
            <a:r>
              <a:rPr lang="it-IT" dirty="0"/>
              <a:t> the </a:t>
            </a:r>
            <a:r>
              <a:rPr lang="it-IT" dirty="0" err="1"/>
              <a:t>polygon</a:t>
            </a:r>
            <a:endParaRPr lang="it-IT" dirty="0"/>
          </a:p>
          <a:p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a </a:t>
            </a:r>
            <a:r>
              <a:rPr lang="it-IT" dirty="0" err="1"/>
              <a:t>junction</a:t>
            </a:r>
            <a:r>
              <a:rPr lang="it-IT" dirty="0"/>
              <a:t> </a:t>
            </a:r>
            <a:r>
              <a:rPr lang="it-IT" dirty="0" err="1"/>
              <a:t>participate</a:t>
            </a:r>
            <a:r>
              <a:rPr lang="it-IT" dirty="0"/>
              <a:t> in a </a:t>
            </a:r>
            <a:r>
              <a:rPr lang="it-IT" b="1" dirty="0"/>
              <a:t>second </a:t>
            </a:r>
            <a:r>
              <a:rPr lang="it-IT" b="1" dirty="0" err="1"/>
              <a:t>contention</a:t>
            </a:r>
            <a:r>
              <a:rPr lang="it-IT" b="1" dirty="0"/>
              <a:t> </a:t>
            </a:r>
            <a:br>
              <a:rPr lang="it-IT" dirty="0"/>
            </a:br>
            <a:r>
              <a:rPr lang="it-IT" dirty="0"/>
              <a:t>with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junction</a:t>
            </a:r>
            <a:endParaRPr lang="it-IT" dirty="0"/>
          </a:p>
          <a:p>
            <a:r>
              <a:rPr lang="it-IT" dirty="0"/>
              <a:t>Extension </a:t>
            </a:r>
            <a:r>
              <a:rPr lang="it-IT" dirty="0" err="1"/>
              <a:t>applicable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to Fast-Broadcast and ROFF</a:t>
            </a:r>
          </a:p>
          <a:p>
            <a:pPr lvl="1"/>
            <a:r>
              <a:rPr lang="it-IT" dirty="0"/>
              <a:t>SJ-Fast-Broadcast and SJ-ROFF</a:t>
            </a:r>
          </a:p>
        </p:txBody>
      </p:sp>
      <p:pic>
        <p:nvPicPr>
          <p:cNvPr id="6" name="Immagine 5" descr="Immagine che contiene monitor, esterni&#10;&#10;Descrizione generata automaticamente">
            <a:extLst>
              <a:ext uri="{FF2B5EF4-FFF2-40B4-BE49-F238E27FC236}">
                <a16:creationId xmlns:a16="http://schemas.microsoft.com/office/drawing/2014/main" id="{929886D2-2A54-4FB9-82A0-E87DF9FE7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600" y="2246266"/>
            <a:ext cx="5528160" cy="76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239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JUNCTION MODEL - SCENARIOS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83F6B35-E1C3-4B9C-B71E-E3FB9E195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466" y="1562469"/>
            <a:ext cx="4735845" cy="4416640"/>
          </a:xfrm>
          <a:prstGeom prst="rect">
            <a:avLst/>
          </a:prstGeom>
        </p:spPr>
      </p:pic>
      <p:pic>
        <p:nvPicPr>
          <p:cNvPr id="12" name="Immagine 11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E2EB069A-5A3C-4545-A84B-4B94AEF1A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125" y="1562470"/>
            <a:ext cx="4675427" cy="4416640"/>
          </a:xfrm>
          <a:prstGeom prst="rect">
            <a:avLst/>
          </a:prstGeom>
        </p:spPr>
      </p:pic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7734B54C-7178-42CA-8D22-C4363CA9D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1097" y="908731"/>
            <a:ext cx="1692581" cy="600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Los Angeles</a:t>
            </a: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6EE55CB1-223E-4699-AF44-20A6E70FB781}"/>
              </a:ext>
            </a:extLst>
          </p:cNvPr>
          <p:cNvSpPr txBox="1">
            <a:spLocks/>
          </p:cNvSpPr>
          <p:nvPr/>
        </p:nvSpPr>
        <p:spPr>
          <a:xfrm>
            <a:off x="8953130" y="908731"/>
            <a:ext cx="1007521" cy="6004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it-IT" dirty="0" err="1"/>
              <a:t>Padua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0969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42162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PADUA URBAN SCENARIO WITH JUNCTIONS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722230"/>
              </p:ext>
            </p:extLst>
          </p:nvPr>
        </p:nvGraphicFramePr>
        <p:xfrm>
          <a:off x="137990" y="1197896"/>
          <a:ext cx="5711699" cy="47990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15424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396275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43084">
                <a:tc gridSpan="2"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Scenario </a:t>
                      </a:r>
                      <a:r>
                        <a:rPr lang="it-IT" sz="1600" dirty="0" err="1"/>
                        <a:t>configuration</a:t>
                      </a:r>
                      <a:endParaRPr lang="it-IT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Scenario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Padua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N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45.4171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S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45.3981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W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11.8654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E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11.8923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Circumference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radius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29521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Distance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between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vehicles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vehicles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1775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Number</a:t>
                      </a:r>
                      <a:r>
                        <a:rPr lang="it-IT" sz="1600" b="1" dirty="0"/>
                        <a:t> of buildings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6322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20145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Number</a:t>
                      </a:r>
                      <a:r>
                        <a:rPr lang="it-IT" sz="1600" b="1" dirty="0"/>
                        <a:t> of </a:t>
                      </a:r>
                      <a:r>
                        <a:rPr lang="it-IT" sz="1600" b="1" dirty="0" err="1"/>
                        <a:t>junctions</a:t>
                      </a:r>
                      <a:endParaRPr lang="it-IT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3231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76504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simulations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059621E8-BFC3-4ADC-B180-1EE96A57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469072"/>
              </p:ext>
            </p:extLst>
          </p:nvPr>
        </p:nvGraphicFramePr>
        <p:xfrm>
          <a:off x="5965794" y="1197896"/>
          <a:ext cx="5841905" cy="4425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8289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59008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Simulator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Packet</a:t>
                      </a:r>
                      <a:r>
                        <a:rPr lang="it-IT" sz="1600" dirty="0"/>
                        <a:t> payload size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Frequency [GHz]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Channel </a:t>
                      </a:r>
                      <a:r>
                        <a:rPr lang="it-IT" sz="1600" dirty="0" err="1"/>
                        <a:t>bandwidth</a:t>
                      </a:r>
                      <a:r>
                        <a:rPr lang="it-IT" sz="1600" dirty="0"/>
                        <a:t> [MHz]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speed [Mbps]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Transmission powers </a:t>
                      </a:r>
                      <a:r>
                        <a:rPr lang="it-IT" sz="1600" dirty="0"/>
                        <a:t>[</a:t>
                      </a:r>
                      <a:r>
                        <a:rPr lang="it-IT" sz="1600" dirty="0" err="1"/>
                        <a:t>dBm</a:t>
                      </a:r>
                      <a:r>
                        <a:rPr lang="it-IT" sz="16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-7.0, 4.6, 13.4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ranges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100, 300, 500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71351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Modulation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DSSS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loss</a:t>
                      </a:r>
                      <a:r>
                        <a:rPr lang="it-IT" sz="16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ns3::</a:t>
                      </a:r>
                      <a:r>
                        <a:rPr lang="it-IT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TwoRayGround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delay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ns3::</a:t>
                      </a:r>
                      <a:r>
                        <a:rPr lang="it-IT" sz="1600" dirty="0" err="1"/>
                        <a:t>ConstantSpeed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Shadowing</a:t>
                      </a:r>
                      <a:r>
                        <a:rPr lang="it-IT" sz="1600" b="1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ns3::</a:t>
                      </a:r>
                      <a:r>
                        <a:rPr lang="it-IT" sz="1600" b="1" dirty="0" err="1"/>
                        <a:t>ObstacleShadowing</a:t>
                      </a:r>
                      <a:endParaRPr lang="it-IT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7403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5907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4968240"/>
            <a:ext cx="5015785" cy="742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TOTAL DELIVERY RATIO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37B82F0-59BE-4AD7-885C-657FA3F675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9"/>
          <a:stretch/>
        </p:blipFill>
        <p:spPr>
          <a:xfrm>
            <a:off x="684057" y="1195148"/>
            <a:ext cx="5554017" cy="4122577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D1DC50E1-EB9B-4009-97CB-F1192C479AD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02"/>
          <a:stretch/>
        </p:blipFill>
        <p:spPr>
          <a:xfrm>
            <a:off x="6513126" y="1178884"/>
            <a:ext cx="5015785" cy="417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83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70904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TOTAL DELIVERY RATIO ON CIRC.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AC5D93F8-CA18-4DA5-B6CD-95278C87B2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6"/>
          <a:stretch/>
        </p:blipFill>
        <p:spPr>
          <a:xfrm>
            <a:off x="6513126" y="1194124"/>
            <a:ext cx="4988046" cy="4104518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283200"/>
            <a:ext cx="5015785" cy="427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65CEAEB-84D9-4F71-BA69-630F1D43F7D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"/>
          <a:stretch/>
        </p:blipFill>
        <p:spPr>
          <a:xfrm>
            <a:off x="6513126" y="1194125"/>
            <a:ext cx="4983459" cy="4094156"/>
          </a:xfrm>
          <a:prstGeom prst="rect">
            <a:avLst/>
          </a:prstGeom>
        </p:spPr>
      </p:pic>
      <p:pic>
        <p:nvPicPr>
          <p:cNvPr id="9" name="Immagine 8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6C280D2-7E1D-4671-B8EE-A3C0BF2F94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34" y="1194124"/>
            <a:ext cx="5536942" cy="414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63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495349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NUMBER OF HOPS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0F6A5B1-CF1B-4688-8C5B-3B3CB2829A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7" y="1167489"/>
            <a:ext cx="5536942" cy="4173045"/>
          </a:xfrm>
          <a:prstGeom prst="rect">
            <a:avLst/>
          </a:prstGeom>
        </p:spPr>
      </p:pic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A61F8D8-E0F5-4F53-8953-59DA0A6B031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"/>
          <a:stretch/>
        </p:blipFill>
        <p:spPr>
          <a:xfrm>
            <a:off x="6513126" y="1167490"/>
            <a:ext cx="4953495" cy="419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38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495349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NUMBER OF HOPS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0F6A5B1-CF1B-4688-8C5B-3B3CB2829A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7" y="1167489"/>
            <a:ext cx="5536942" cy="4173045"/>
          </a:xfrm>
          <a:prstGeom prst="rect">
            <a:avLst/>
          </a:prstGeom>
        </p:spPr>
      </p:pic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A61F8D8-E0F5-4F53-8953-59DA0A6B031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"/>
          <a:stretch/>
        </p:blipFill>
        <p:spPr>
          <a:xfrm>
            <a:off x="6513126" y="1167490"/>
            <a:ext cx="4953495" cy="419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29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514568" y="5298642"/>
            <a:ext cx="5682046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495349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FORWARDING NODE NUMBER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11" name="Immagine 10" descr="Immagine che contiene screenshot, testo&#10;&#10;Descrizione generata automaticamente">
            <a:extLst>
              <a:ext uri="{FF2B5EF4-FFF2-40B4-BE49-F238E27FC236}">
                <a16:creationId xmlns:a16="http://schemas.microsoft.com/office/drawing/2014/main" id="{D1D668D4-15D5-4575-99F0-AE6807A19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68" y="1166402"/>
            <a:ext cx="5682046" cy="417712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CA3E423-07F3-4781-B4A0-92FD788872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166403"/>
            <a:ext cx="4934236" cy="415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69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pic>
        <p:nvPicPr>
          <p:cNvPr id="3" name="Immagine 2" descr="Immagine che contiene cielo, tavolo&#10;&#10;Descrizione generata automaticamente">
            <a:extLst>
              <a:ext uri="{FF2B5EF4-FFF2-40B4-BE49-F238E27FC236}">
                <a16:creationId xmlns:a16="http://schemas.microsoft.com/office/drawing/2014/main" id="{48FAC01B-5D59-4DC8-B51D-5B6C8940D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724" y="948166"/>
            <a:ext cx="6727054" cy="4961667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30282E87-CCC1-4A24-B5F8-6DDBBAC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1041895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 err="1"/>
              <a:t>Vehicular</a:t>
            </a:r>
            <a:r>
              <a:rPr lang="it-IT" dirty="0"/>
              <a:t> + </a:t>
            </a:r>
            <a:r>
              <a:rPr lang="it-IT" dirty="0" err="1"/>
              <a:t>drones</a:t>
            </a:r>
            <a:r>
              <a:rPr lang="it-IT" dirty="0"/>
              <a:t> mixed scenario</a:t>
            </a:r>
          </a:p>
          <a:p>
            <a:pPr lvl="1"/>
            <a:r>
              <a:rPr lang="it-IT" dirty="0"/>
              <a:t>Message </a:t>
            </a:r>
            <a:r>
              <a:rPr lang="it-IT" dirty="0" err="1"/>
              <a:t>propagation</a:t>
            </a:r>
            <a:r>
              <a:rPr lang="it-IT" dirty="0"/>
              <a:t> in 3D</a:t>
            </a:r>
          </a:p>
          <a:p>
            <a:r>
              <a:rPr lang="it-IT" dirty="0" err="1"/>
              <a:t>Different</a:t>
            </a:r>
            <a:r>
              <a:rPr lang="it-IT" dirty="0"/>
              <a:t> buildings </a:t>
            </a:r>
            <a:r>
              <a:rPr lang="it-IT" dirty="0" err="1"/>
              <a:t>configurations</a:t>
            </a:r>
            <a:endParaRPr lang="it-IT" dirty="0"/>
          </a:p>
          <a:p>
            <a:pPr lvl="1"/>
            <a:r>
              <a:rPr lang="it-IT" b="1" dirty="0"/>
              <a:t>No buildings</a:t>
            </a:r>
          </a:p>
        </p:txBody>
      </p:sp>
    </p:spTree>
    <p:extLst>
      <p:ext uri="{BB962C8B-B14F-4D97-AF65-F5344CB8AC3E}">
        <p14:creationId xmlns:p14="http://schemas.microsoft.com/office/powerpoint/2010/main" val="20881022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pic>
        <p:nvPicPr>
          <p:cNvPr id="4" name="Immagine 3" descr="Immagine che contiene cielo, tavolo&#10;&#10;Descrizione generata automaticamente">
            <a:extLst>
              <a:ext uri="{FF2B5EF4-FFF2-40B4-BE49-F238E27FC236}">
                <a16:creationId xmlns:a16="http://schemas.microsoft.com/office/drawing/2014/main" id="{FC99EAEA-315B-4906-B352-A515139E6B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90" y="923988"/>
            <a:ext cx="6727054" cy="4994234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77FA7AE9-90EB-4B47-A312-2E825637B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1041895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 err="1"/>
              <a:t>Vehicular</a:t>
            </a:r>
            <a:r>
              <a:rPr lang="it-IT" dirty="0"/>
              <a:t> + </a:t>
            </a:r>
            <a:r>
              <a:rPr lang="it-IT" dirty="0" err="1"/>
              <a:t>drones</a:t>
            </a:r>
            <a:r>
              <a:rPr lang="it-IT" dirty="0"/>
              <a:t> mixed scenario</a:t>
            </a:r>
          </a:p>
          <a:p>
            <a:pPr lvl="1"/>
            <a:r>
              <a:rPr lang="it-IT" dirty="0"/>
              <a:t>Message </a:t>
            </a:r>
            <a:r>
              <a:rPr lang="it-IT" dirty="0" err="1"/>
              <a:t>propagation</a:t>
            </a:r>
            <a:r>
              <a:rPr lang="it-IT" dirty="0"/>
              <a:t> in 3D</a:t>
            </a:r>
          </a:p>
          <a:p>
            <a:r>
              <a:rPr lang="it-IT" dirty="0" err="1"/>
              <a:t>Different</a:t>
            </a:r>
            <a:r>
              <a:rPr lang="it-IT" dirty="0"/>
              <a:t> buildings </a:t>
            </a:r>
            <a:r>
              <a:rPr lang="it-IT" dirty="0" err="1"/>
              <a:t>configurations</a:t>
            </a:r>
            <a:endParaRPr lang="it-IT" dirty="0"/>
          </a:p>
          <a:p>
            <a:pPr lvl="1"/>
            <a:r>
              <a:rPr lang="it-IT" dirty="0"/>
              <a:t>No buildings</a:t>
            </a:r>
          </a:p>
          <a:p>
            <a:pPr lvl="1"/>
            <a:r>
              <a:rPr lang="it-IT" b="1" dirty="0"/>
              <a:t>Buildings with </a:t>
            </a:r>
            <a:r>
              <a:rPr lang="it-IT" b="1" dirty="0" err="1"/>
              <a:t>real</a:t>
            </a:r>
            <a:r>
              <a:rPr lang="it-IT" b="1" dirty="0"/>
              <a:t> </a:t>
            </a:r>
            <a:r>
              <a:rPr lang="it-IT" b="1" dirty="0" err="1"/>
              <a:t>heights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8030040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E7368BF-6424-4991-869B-136972FAA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90" y="923989"/>
            <a:ext cx="6709071" cy="4965084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1041895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 err="1"/>
              <a:t>Vehicular</a:t>
            </a:r>
            <a:r>
              <a:rPr lang="it-IT" dirty="0"/>
              <a:t> + </a:t>
            </a:r>
            <a:r>
              <a:rPr lang="it-IT" dirty="0" err="1"/>
              <a:t>drones</a:t>
            </a:r>
            <a:r>
              <a:rPr lang="it-IT" dirty="0"/>
              <a:t> mixed scenario</a:t>
            </a:r>
          </a:p>
          <a:p>
            <a:pPr lvl="1"/>
            <a:r>
              <a:rPr lang="it-IT" dirty="0"/>
              <a:t>Message </a:t>
            </a:r>
            <a:r>
              <a:rPr lang="it-IT" dirty="0" err="1"/>
              <a:t>propagation</a:t>
            </a:r>
            <a:r>
              <a:rPr lang="it-IT" dirty="0"/>
              <a:t> in 3D</a:t>
            </a:r>
          </a:p>
          <a:p>
            <a:r>
              <a:rPr lang="it-IT" dirty="0" err="1"/>
              <a:t>Different</a:t>
            </a:r>
            <a:r>
              <a:rPr lang="it-IT" dirty="0"/>
              <a:t> buildings </a:t>
            </a:r>
            <a:r>
              <a:rPr lang="it-IT" dirty="0" err="1"/>
              <a:t>configurations</a:t>
            </a:r>
            <a:endParaRPr lang="it-IT" dirty="0"/>
          </a:p>
          <a:p>
            <a:pPr lvl="1"/>
            <a:r>
              <a:rPr lang="it-IT" dirty="0"/>
              <a:t>No buildings</a:t>
            </a:r>
          </a:p>
          <a:p>
            <a:pPr lvl="1"/>
            <a:r>
              <a:rPr lang="it-IT" dirty="0"/>
              <a:t>Buildings with </a:t>
            </a:r>
            <a:r>
              <a:rPr lang="it-IT" dirty="0" err="1"/>
              <a:t>real</a:t>
            </a:r>
            <a:r>
              <a:rPr lang="it-IT" dirty="0"/>
              <a:t> </a:t>
            </a:r>
            <a:r>
              <a:rPr lang="it-IT" dirty="0" err="1"/>
              <a:t>heights</a:t>
            </a:r>
            <a:endParaRPr lang="it-IT" dirty="0"/>
          </a:p>
          <a:p>
            <a:pPr lvl="1"/>
            <a:r>
              <a:rPr lang="it-IT" b="1" dirty="0" err="1"/>
              <a:t>Very</a:t>
            </a:r>
            <a:r>
              <a:rPr lang="it-IT" b="1" dirty="0"/>
              <a:t> </a:t>
            </a:r>
            <a:r>
              <a:rPr lang="it-IT" b="1" dirty="0" err="1"/>
              <a:t>tall</a:t>
            </a:r>
            <a:r>
              <a:rPr lang="it-IT" b="1" dirty="0"/>
              <a:t> buildings (100m high)</a:t>
            </a:r>
          </a:p>
        </p:txBody>
      </p:sp>
    </p:spTree>
    <p:extLst>
      <p:ext uri="{BB962C8B-B14F-4D97-AF65-F5344CB8AC3E}">
        <p14:creationId xmlns:p14="http://schemas.microsoft.com/office/powerpoint/2010/main" val="621532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1041895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/>
              <a:t>grafici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4004089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62051231-FECF-49E6-B21A-AB9480893518}"/>
              </a:ext>
            </a:extLst>
          </p:cNvPr>
          <p:cNvSpPr txBox="1"/>
          <p:nvPr/>
        </p:nvSpPr>
        <p:spPr>
          <a:xfrm>
            <a:off x="2102216" y="0"/>
            <a:ext cx="9971415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dirty="0"/>
              <a:t>Intro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/>
              <a:t>Contents</a:t>
            </a: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Context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1: IOV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scenarios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VANET, DANET, </a:t>
            </a:r>
            <a:r>
              <a:rPr lang="it-IT" u="sng" dirty="0">
                <a:solidFill>
                  <a:schemeClr val="bg1">
                    <a:lumMod val="65000"/>
                  </a:schemeClr>
                </a:solidFill>
              </a:rPr>
              <a:t>ESD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Context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2 / Technologies, ns-3,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obstacle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model </a:t>
            </a:r>
            <a:r>
              <a:rPr lang="it-IT" dirty="0"/>
              <a:t>forse estendere a 2 slides</a:t>
            </a: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Miei contributi</a:t>
            </a:r>
            <a:endParaRPr lang="it-IT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Algorithm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1: Fast-Broadcast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Algorithm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2: ROFF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Qualitative: buildings no buildings </a:t>
            </a:r>
            <a:r>
              <a:rPr lang="it-IT" dirty="0" err="1"/>
              <a:t>fb</a:t>
            </a:r>
            <a:r>
              <a:rPr lang="it-IT" dirty="0"/>
              <a:t> </a:t>
            </a:r>
            <a:r>
              <a:rPr lang="it-IT" dirty="0" err="1"/>
              <a:t>roff</a:t>
            </a:r>
            <a:r>
              <a:rPr lang="it-IT" dirty="0"/>
              <a:t> </a:t>
            </a:r>
            <a:r>
              <a:rPr lang="it-IT" dirty="0" err="1"/>
              <a:t>ecc</a:t>
            </a: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Lista scenari: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Platoon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1D,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Grid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2D, LA, Padova, LA smart city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Scenario 3D varie distanze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5 metriche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Scenario: Padova  no SJ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5 metriche no buildings + buildings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Smart Junction extension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Scenario: Padova con SJ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5 metriche buildings no SJ + buildings SJ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Scenario 2: LA Smart City 2D + 3D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5 metriche no build + build + high build? Se ci stanno tutti e 3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Scenario </a:t>
            </a:r>
            <a:r>
              <a:rPr lang="it-IT" dirty="0" err="1"/>
              <a:t>forging</a:t>
            </a:r>
            <a:r>
              <a:rPr lang="it-IT" dirty="0"/>
              <a:t> </a:t>
            </a:r>
            <a:r>
              <a:rPr lang="it-IT" dirty="0" err="1"/>
              <a:t>attack</a:t>
            </a: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Conclusioni</a:t>
            </a:r>
          </a:p>
          <a:p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98418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1041895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/>
              <a:t>Forse </a:t>
            </a:r>
            <a:r>
              <a:rPr lang="it-IT" dirty="0" err="1"/>
              <a:t>forged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924223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CONTEXT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F159DC5-6D55-4A47-88BA-B6AE5BE65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053" y="1387211"/>
            <a:ext cx="6117720" cy="4083578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090" y="1262851"/>
            <a:ext cx="5257800" cy="4330229"/>
          </a:xfrm>
        </p:spPr>
        <p:txBody>
          <a:bodyPr>
            <a:normAutofit fontScale="92500" lnSpcReduction="20000"/>
          </a:bodyPr>
          <a:lstStyle/>
          <a:p>
            <a:r>
              <a:rPr lang="it-IT" dirty="0" err="1"/>
              <a:t>Vehicular</a:t>
            </a:r>
            <a:r>
              <a:rPr lang="it-IT" dirty="0"/>
              <a:t> and Drone Ad-Hoc Networks (</a:t>
            </a:r>
            <a:r>
              <a:rPr lang="it-IT" dirty="0" err="1"/>
              <a:t>VANETs</a:t>
            </a:r>
            <a:r>
              <a:rPr lang="it-IT" dirty="0"/>
              <a:t> and </a:t>
            </a:r>
            <a:r>
              <a:rPr lang="it-IT" dirty="0" err="1"/>
              <a:t>DANETs</a:t>
            </a:r>
            <a:r>
              <a:rPr lang="it-IT" dirty="0"/>
              <a:t>)</a:t>
            </a:r>
          </a:p>
          <a:p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applications</a:t>
            </a:r>
            <a:endParaRPr lang="it-IT" dirty="0"/>
          </a:p>
          <a:p>
            <a:pPr lvl="1"/>
            <a:r>
              <a:rPr lang="it-IT" dirty="0"/>
              <a:t>Smart city management</a:t>
            </a:r>
          </a:p>
          <a:p>
            <a:pPr lvl="1"/>
            <a:r>
              <a:rPr lang="it-IT" dirty="0"/>
              <a:t>Video streaming</a:t>
            </a:r>
          </a:p>
          <a:p>
            <a:pPr lvl="1"/>
            <a:r>
              <a:rPr lang="it-IT" dirty="0"/>
              <a:t>Traffic control</a:t>
            </a:r>
          </a:p>
          <a:p>
            <a:r>
              <a:rPr lang="it-IT" dirty="0"/>
              <a:t>Focus: Emergency Message Distribution (EMD)</a:t>
            </a:r>
          </a:p>
          <a:p>
            <a:pPr lvl="1"/>
            <a:r>
              <a:rPr lang="it-IT" dirty="0"/>
              <a:t>Message delivery</a:t>
            </a:r>
          </a:p>
          <a:p>
            <a:pPr lvl="1"/>
            <a:r>
              <a:rPr lang="it-IT" dirty="0" err="1"/>
              <a:t>Timeliness</a:t>
            </a:r>
            <a:endParaRPr lang="it-IT" dirty="0"/>
          </a:p>
          <a:p>
            <a:pPr lvl="1"/>
            <a:r>
              <a:rPr lang="it-IT" dirty="0" err="1"/>
              <a:t>Avoid</a:t>
            </a:r>
            <a:r>
              <a:rPr lang="it-IT" dirty="0"/>
              <a:t> medium </a:t>
            </a:r>
            <a:r>
              <a:rPr lang="it-IT" dirty="0" err="1"/>
              <a:t>saturation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92715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CONTEXT 2 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61" y="1012054"/>
            <a:ext cx="6747029" cy="5211193"/>
          </a:xfrm>
        </p:spPr>
        <p:txBody>
          <a:bodyPr>
            <a:normAutofit/>
          </a:bodyPr>
          <a:lstStyle/>
          <a:p>
            <a:r>
              <a:rPr lang="it-IT" dirty="0" err="1"/>
              <a:t>Expensive</a:t>
            </a:r>
            <a:r>
              <a:rPr lang="it-IT" dirty="0"/>
              <a:t> large scale </a:t>
            </a:r>
            <a:r>
              <a:rPr lang="it-IT" dirty="0" err="1"/>
              <a:t>tests</a:t>
            </a:r>
            <a:endParaRPr lang="it-IT" dirty="0"/>
          </a:p>
          <a:p>
            <a:pPr lvl="1"/>
            <a:r>
              <a:rPr lang="it-IT" dirty="0" err="1"/>
              <a:t>Need</a:t>
            </a:r>
            <a:r>
              <a:rPr lang="it-IT" dirty="0"/>
              <a:t> to use simulators (ns-3)</a:t>
            </a:r>
          </a:p>
          <a:p>
            <a:r>
              <a:rPr lang="it-IT" dirty="0" err="1"/>
              <a:t>Additional</a:t>
            </a:r>
            <a:r>
              <a:rPr lang="it-IT" dirty="0"/>
              <a:t> tools and models</a:t>
            </a:r>
          </a:p>
          <a:p>
            <a:pPr lvl="1"/>
            <a:r>
              <a:rPr lang="it-IT" dirty="0"/>
              <a:t>Real </a:t>
            </a:r>
            <a:r>
              <a:rPr lang="it-IT" dirty="0" err="1"/>
              <a:t>map</a:t>
            </a:r>
            <a:r>
              <a:rPr lang="it-IT" dirty="0"/>
              <a:t> data</a:t>
            </a:r>
          </a:p>
          <a:p>
            <a:pPr lvl="1"/>
            <a:r>
              <a:rPr lang="it-IT" dirty="0"/>
              <a:t>Road </a:t>
            </a:r>
            <a:r>
              <a:rPr lang="it-IT" dirty="0" err="1"/>
              <a:t>junction</a:t>
            </a:r>
            <a:r>
              <a:rPr lang="it-IT" dirty="0"/>
              <a:t> </a:t>
            </a:r>
            <a:r>
              <a:rPr lang="it-IT" dirty="0" err="1"/>
              <a:t>modeling</a:t>
            </a:r>
            <a:endParaRPr lang="it-IT" dirty="0"/>
          </a:p>
          <a:p>
            <a:r>
              <a:rPr lang="it-IT" dirty="0" err="1"/>
              <a:t>Signal</a:t>
            </a:r>
            <a:r>
              <a:rPr lang="it-IT" dirty="0"/>
              <a:t> </a:t>
            </a:r>
            <a:r>
              <a:rPr lang="it-IT" dirty="0" err="1"/>
              <a:t>propagation</a:t>
            </a:r>
            <a:r>
              <a:rPr lang="it-IT" dirty="0"/>
              <a:t> models</a:t>
            </a:r>
          </a:p>
          <a:p>
            <a:pPr lvl="1"/>
            <a:r>
              <a:rPr lang="it-IT" dirty="0"/>
              <a:t>Two-Ray Ground </a:t>
            </a:r>
          </a:p>
          <a:p>
            <a:pPr lvl="1"/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shadowing</a:t>
            </a:r>
            <a:r>
              <a:rPr lang="it-IT" dirty="0"/>
              <a:t> (with 3D extension) </a:t>
            </a:r>
            <a:r>
              <a:rPr lang="it-IT" baseline="30000" dirty="0"/>
              <a:t>[1] [2]</a:t>
            </a:r>
          </a:p>
          <a:p>
            <a:pPr lvl="1"/>
            <a:endParaRPr lang="it-IT" dirty="0"/>
          </a:p>
          <a:p>
            <a:pPr marL="457200" lvl="1" indent="0">
              <a:buNone/>
            </a:pP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AA55FE7-D7E1-493F-AF8C-23C96F34A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98" y="1209393"/>
            <a:ext cx="1062592" cy="60773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ACB2C86-5434-4472-9960-388A38253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676" y="1566958"/>
            <a:ext cx="2050692" cy="2050692"/>
          </a:xfrm>
          <a:prstGeom prst="rect">
            <a:avLst/>
          </a:prstGeom>
        </p:spPr>
      </p:pic>
      <p:pic>
        <p:nvPicPr>
          <p:cNvPr id="13" name="Immagine 12" descr="Immagine che contiene mappa&#10;&#10;Descrizione generata automaticamente">
            <a:extLst>
              <a:ext uri="{FF2B5EF4-FFF2-40B4-BE49-F238E27FC236}">
                <a16:creationId xmlns:a16="http://schemas.microsoft.com/office/drawing/2014/main" id="{BDE5CB5F-82AE-44BC-BF34-0636C3C59F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979" y="3412307"/>
            <a:ext cx="2858193" cy="1596015"/>
          </a:xfrm>
          <a:prstGeom prst="rect">
            <a:avLst/>
          </a:prstGeom>
        </p:spPr>
      </p:pic>
      <p:pic>
        <p:nvPicPr>
          <p:cNvPr id="15" name="Immagine 14" descr="Immagine che contiene clipart&#10;&#10;Descrizione generata automaticamente">
            <a:extLst>
              <a:ext uri="{FF2B5EF4-FFF2-40B4-BE49-F238E27FC236}">
                <a16:creationId xmlns:a16="http://schemas.microsoft.com/office/drawing/2014/main" id="{64A7635B-5D60-4DC7-B433-475B0C06F2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389" y="2222576"/>
            <a:ext cx="1961968" cy="669317"/>
          </a:xfrm>
          <a:prstGeom prst="rect">
            <a:avLst/>
          </a:prstGeom>
        </p:spPr>
      </p:pic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4374A11B-0D4A-417A-9C87-6E03F10A6298}"/>
              </a:ext>
            </a:extLst>
          </p:cNvPr>
          <p:cNvSpPr txBox="1">
            <a:spLocks/>
          </p:cNvSpPr>
          <p:nvPr/>
        </p:nvSpPr>
        <p:spPr>
          <a:xfrm>
            <a:off x="6069265" y="5574602"/>
            <a:ext cx="5985814" cy="111536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[1] </a:t>
            </a:r>
            <a:r>
              <a:rPr lang="en-US" dirty="0"/>
              <a:t>C. Sommer, D. </a:t>
            </a:r>
            <a:r>
              <a:rPr lang="en-US" dirty="0" err="1"/>
              <a:t>Eckhoff</a:t>
            </a:r>
            <a:r>
              <a:rPr lang="en-US" dirty="0"/>
              <a:t>, R. German, and F. Dressler, “A computationally inexpensive empirical model of </a:t>
            </a:r>
            <a:r>
              <a:rPr lang="en-US" dirty="0" err="1"/>
              <a:t>ieee</a:t>
            </a:r>
            <a:r>
              <a:rPr lang="en-US" dirty="0"/>
              <a:t> 802.11p radio shadowing in urban environments”, 2011</a:t>
            </a:r>
          </a:p>
          <a:p>
            <a:pPr marL="0" indent="0">
              <a:buNone/>
            </a:pPr>
            <a:r>
              <a:rPr lang="it-IT" dirty="0"/>
              <a:t>[2] M. Romanelli, C. Palazzi, and A. </a:t>
            </a:r>
            <a:r>
              <a:rPr lang="it-IT" dirty="0" err="1"/>
              <a:t>Bujari</a:t>
            </a:r>
            <a:r>
              <a:rPr lang="it-IT" dirty="0"/>
              <a:t>, “Propagazione di messaggi tra veicoli con modello urbano realistico”, </a:t>
            </a:r>
            <a:r>
              <a:rPr lang="it-IT" dirty="0" err="1"/>
              <a:t>Master’s</a:t>
            </a:r>
            <a:r>
              <a:rPr lang="it-IT" dirty="0"/>
              <a:t> </a:t>
            </a:r>
            <a:r>
              <a:rPr lang="it-IT" dirty="0" err="1"/>
              <a:t>thesis</a:t>
            </a:r>
            <a:r>
              <a:rPr lang="it-IT" dirty="0"/>
              <a:t>, University of </a:t>
            </a:r>
            <a:r>
              <a:rPr lang="it-IT" dirty="0" err="1"/>
              <a:t>Padua</a:t>
            </a:r>
            <a:r>
              <a:rPr lang="it-IT" dirty="0"/>
              <a:t>, 2017.</a:t>
            </a:r>
            <a:endParaRPr lang="en-US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09937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FAST-BROADCAST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661" y="1262851"/>
            <a:ext cx="10017760" cy="4589309"/>
          </a:xfrm>
        </p:spPr>
        <p:txBody>
          <a:bodyPr>
            <a:normAutofit/>
          </a:bodyPr>
          <a:lstStyle/>
          <a:p>
            <a:r>
              <a:rPr lang="it-IT" dirty="0"/>
              <a:t>Multi-hop delay-</a:t>
            </a:r>
            <a:r>
              <a:rPr lang="it-IT" dirty="0" err="1"/>
              <a:t>based</a:t>
            </a:r>
            <a:r>
              <a:rPr lang="it-IT" dirty="0"/>
              <a:t> broadcasting </a:t>
            </a:r>
            <a:r>
              <a:rPr lang="it-IT" dirty="0" err="1"/>
              <a:t>protocol</a:t>
            </a:r>
            <a:endParaRPr lang="it-IT" dirty="0"/>
          </a:p>
          <a:p>
            <a:r>
              <a:rPr lang="it-IT" dirty="0"/>
              <a:t>Dynamic transmission range </a:t>
            </a:r>
            <a:r>
              <a:rPr lang="it-IT" dirty="0" err="1"/>
              <a:t>estimation</a:t>
            </a:r>
            <a:endParaRPr lang="it-IT" dirty="0"/>
          </a:p>
          <a:p>
            <a:pPr lvl="1"/>
            <a:r>
              <a:rPr lang="it-IT" dirty="0"/>
              <a:t>No </a:t>
            </a:r>
            <a:r>
              <a:rPr lang="it-IT" dirty="0" err="1"/>
              <a:t>need</a:t>
            </a:r>
            <a:r>
              <a:rPr lang="it-IT" dirty="0"/>
              <a:t> to know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i="1" dirty="0"/>
              <a:t>a priori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assumed</a:t>
            </a:r>
            <a:r>
              <a:rPr lang="it-IT" dirty="0"/>
              <a:t> in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protocols</a:t>
            </a:r>
            <a:endParaRPr lang="it-IT" dirty="0"/>
          </a:p>
          <a:p>
            <a:r>
              <a:rPr lang="it-IT" dirty="0" err="1"/>
              <a:t>Estimation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exchange</a:t>
            </a:r>
            <a:r>
              <a:rPr lang="it-IT" dirty="0"/>
              <a:t> small Hello </a:t>
            </a:r>
            <a:r>
              <a:rPr lang="it-IT" dirty="0" err="1"/>
              <a:t>Messages</a:t>
            </a:r>
            <a:r>
              <a:rPr lang="it-IT" dirty="0"/>
              <a:t> (beacons) to estimate </a:t>
            </a:r>
            <a:r>
              <a:rPr lang="it-IT" dirty="0" err="1"/>
              <a:t>their</a:t>
            </a:r>
            <a:r>
              <a:rPr lang="it-IT" dirty="0"/>
              <a:t> transmission range</a:t>
            </a:r>
          </a:p>
          <a:p>
            <a:r>
              <a:rPr lang="it-IT" dirty="0"/>
              <a:t>Broadcast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A </a:t>
            </a:r>
            <a:r>
              <a:rPr lang="it-IT" dirty="0" err="1"/>
              <a:t>vehicle</a:t>
            </a:r>
            <a:r>
              <a:rPr lang="it-IT" dirty="0"/>
              <a:t> </a:t>
            </a:r>
            <a:r>
              <a:rPr lang="it-IT" dirty="0" err="1"/>
              <a:t>sends</a:t>
            </a:r>
            <a:r>
              <a:rPr lang="it-IT" dirty="0"/>
              <a:t> an </a:t>
            </a:r>
            <a:r>
              <a:rPr lang="it-IT" dirty="0" err="1"/>
              <a:t>Alert</a:t>
            </a:r>
            <a:r>
              <a:rPr lang="it-IT" dirty="0"/>
              <a:t> Message</a:t>
            </a:r>
          </a:p>
          <a:p>
            <a:pPr lvl="1"/>
            <a:r>
              <a:rPr lang="it-IT" dirty="0"/>
              <a:t>The </a:t>
            </a:r>
            <a:r>
              <a:rPr lang="it-IT" dirty="0" err="1"/>
              <a:t>neighbors</a:t>
            </a:r>
            <a:r>
              <a:rPr lang="it-IT" dirty="0"/>
              <a:t> </a:t>
            </a:r>
            <a:r>
              <a:rPr lang="it-IT" dirty="0" err="1"/>
              <a:t>receive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and </a:t>
            </a:r>
            <a:r>
              <a:rPr lang="it-IT" dirty="0" err="1"/>
              <a:t>participate</a:t>
            </a:r>
            <a:r>
              <a:rPr lang="it-IT" dirty="0"/>
              <a:t> in </a:t>
            </a:r>
            <a:r>
              <a:rPr lang="it-IT" dirty="0" err="1"/>
              <a:t>contention</a:t>
            </a:r>
            <a:r>
              <a:rPr lang="it-IT" dirty="0"/>
              <a:t> to broadcast </a:t>
            </a:r>
            <a:r>
              <a:rPr lang="it-IT" dirty="0" err="1"/>
              <a:t>it</a:t>
            </a:r>
            <a:endParaRPr lang="it-IT" dirty="0"/>
          </a:p>
          <a:p>
            <a:pPr lvl="1"/>
            <a:r>
              <a:rPr lang="it-IT" dirty="0"/>
              <a:t>The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farther</a:t>
            </a:r>
            <a:r>
              <a:rPr lang="it-IT" dirty="0"/>
              <a:t> from </a:t>
            </a:r>
            <a:r>
              <a:rPr lang="it-IT" dirty="0" err="1"/>
              <a:t>sender</a:t>
            </a:r>
            <a:r>
              <a:rPr lang="it-IT" dirty="0"/>
              <a:t> </a:t>
            </a:r>
            <a:r>
              <a:rPr lang="it-IT" dirty="0" err="1"/>
              <a:t>wait</a:t>
            </a:r>
            <a:r>
              <a:rPr lang="it-IT" dirty="0"/>
              <a:t> </a:t>
            </a:r>
            <a:r>
              <a:rPr lang="it-IT" dirty="0" err="1"/>
              <a:t>less</a:t>
            </a:r>
            <a:r>
              <a:rPr lang="it-IT" dirty="0"/>
              <a:t> time </a:t>
            </a:r>
            <a:r>
              <a:rPr lang="it-IT" dirty="0" err="1"/>
              <a:t>before</a:t>
            </a:r>
            <a:r>
              <a:rPr lang="it-IT" dirty="0"/>
              <a:t> broadcast </a:t>
            </a:r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pic>
        <p:nvPicPr>
          <p:cNvPr id="5" name="Elemento grafico 4" descr="Avviso">
            <a:extLst>
              <a:ext uri="{FF2B5EF4-FFF2-40B4-BE49-F238E27FC236}">
                <a16:creationId xmlns:a16="http://schemas.microsoft.com/office/drawing/2014/main" id="{641DD182-53A8-43B8-8A27-4C435D6FD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68935" y="4339402"/>
            <a:ext cx="1424422" cy="1424422"/>
          </a:xfrm>
          <a:prstGeom prst="rect">
            <a:avLst/>
          </a:prstGeom>
        </p:spPr>
      </p:pic>
      <p:pic>
        <p:nvPicPr>
          <p:cNvPr id="7" name="Elemento grafico 6" descr="Indicatore di livello">
            <a:extLst>
              <a:ext uri="{FF2B5EF4-FFF2-40B4-BE49-F238E27FC236}">
                <a16:creationId xmlns:a16="http://schemas.microsoft.com/office/drawing/2014/main" id="{E8219F82-08E1-4DE6-898C-9397A6172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4013" y="2782980"/>
            <a:ext cx="1237695" cy="123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1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ROFF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661" y="1262851"/>
            <a:ext cx="10017760" cy="4589309"/>
          </a:xfrm>
        </p:spPr>
        <p:txBody>
          <a:bodyPr>
            <a:normAutofit/>
          </a:bodyPr>
          <a:lstStyle/>
          <a:p>
            <a:r>
              <a:rPr lang="it-IT" dirty="0"/>
              <a:t>Multi-hop delay-</a:t>
            </a:r>
            <a:r>
              <a:rPr lang="it-IT" dirty="0" err="1"/>
              <a:t>based</a:t>
            </a:r>
            <a:r>
              <a:rPr lang="it-IT" dirty="0"/>
              <a:t> broadcasting </a:t>
            </a:r>
            <a:r>
              <a:rPr lang="it-IT" dirty="0" err="1"/>
              <a:t>protocol</a:t>
            </a:r>
            <a:endParaRPr lang="it-IT" dirty="0"/>
          </a:p>
          <a:p>
            <a:r>
              <a:rPr lang="it-IT" dirty="0" err="1"/>
              <a:t>Deterministically</a:t>
            </a:r>
            <a:r>
              <a:rPr lang="it-IT" dirty="0"/>
              <a:t> </a:t>
            </a:r>
            <a:r>
              <a:rPr lang="it-IT" dirty="0" err="1"/>
              <a:t>determines</a:t>
            </a:r>
            <a:r>
              <a:rPr lang="it-IT" dirty="0"/>
              <a:t> the </a:t>
            </a:r>
            <a:r>
              <a:rPr lang="it-IT" dirty="0" err="1"/>
              <a:t>farthest</a:t>
            </a:r>
            <a:r>
              <a:rPr lang="it-IT" dirty="0"/>
              <a:t> </a:t>
            </a:r>
            <a:r>
              <a:rPr lang="it-IT" dirty="0" err="1"/>
              <a:t>forwarder</a:t>
            </a:r>
            <a:endParaRPr lang="it-IT" dirty="0"/>
          </a:p>
          <a:p>
            <a:r>
              <a:rPr lang="it-IT" dirty="0" err="1"/>
              <a:t>Estimation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exchange</a:t>
            </a:r>
            <a:r>
              <a:rPr lang="it-IT" dirty="0"/>
              <a:t> beacons to </a:t>
            </a:r>
            <a:r>
              <a:rPr lang="it-IT" dirty="0" err="1"/>
              <a:t>discover</a:t>
            </a:r>
            <a:r>
              <a:rPr lang="it-IT" dirty="0"/>
              <a:t>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entire</a:t>
            </a:r>
            <a:r>
              <a:rPr lang="it-IT" dirty="0"/>
              <a:t> </a:t>
            </a:r>
            <a:r>
              <a:rPr lang="it-IT" dirty="0" err="1"/>
              <a:t>neighborhood</a:t>
            </a:r>
            <a:endParaRPr lang="it-IT" dirty="0"/>
          </a:p>
          <a:p>
            <a:pPr lvl="1"/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vehicle</a:t>
            </a:r>
            <a:r>
              <a:rPr lang="it-IT" dirty="0"/>
              <a:t> builds a </a:t>
            </a:r>
            <a:r>
              <a:rPr lang="it-IT" dirty="0" err="1"/>
              <a:t>Neighbor</a:t>
            </a:r>
            <a:r>
              <a:rPr lang="it-IT" dirty="0"/>
              <a:t> </a:t>
            </a:r>
            <a:r>
              <a:rPr lang="it-IT" dirty="0" err="1"/>
              <a:t>Table</a:t>
            </a:r>
            <a:r>
              <a:rPr lang="it-IT" dirty="0"/>
              <a:t> (NBT) with one entry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neighbor</a:t>
            </a:r>
            <a:endParaRPr lang="it-IT" dirty="0"/>
          </a:p>
          <a:p>
            <a:r>
              <a:rPr lang="it-IT" dirty="0"/>
              <a:t>Broadcast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differentiate</a:t>
            </a:r>
            <a:r>
              <a:rPr lang="it-IT" dirty="0"/>
              <a:t>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waiting</a:t>
            </a:r>
            <a:r>
              <a:rPr lang="it-IT" dirty="0"/>
              <a:t> times </a:t>
            </a:r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b="1" dirty="0" err="1"/>
              <a:t>unique</a:t>
            </a:r>
            <a:r>
              <a:rPr lang="it-IT" b="1" dirty="0"/>
              <a:t> forwarding</a:t>
            </a:r>
            <a:br>
              <a:rPr lang="it-IT" b="1" dirty="0"/>
            </a:br>
            <a:r>
              <a:rPr lang="it-IT" b="1" dirty="0" err="1"/>
              <a:t>priority</a:t>
            </a:r>
            <a:endParaRPr lang="it-IT" b="1" dirty="0"/>
          </a:p>
          <a:p>
            <a:pPr lvl="1"/>
            <a:r>
              <a:rPr lang="it-IT" dirty="0" err="1"/>
              <a:t>Nodes</a:t>
            </a:r>
            <a:r>
              <a:rPr lang="it-IT" dirty="0"/>
              <a:t> </a:t>
            </a:r>
            <a:r>
              <a:rPr lang="it-IT" dirty="0" err="1"/>
              <a:t>farther</a:t>
            </a:r>
            <a:r>
              <a:rPr lang="it-IT" dirty="0"/>
              <a:t> from the </a:t>
            </a:r>
            <a:r>
              <a:rPr lang="it-IT" dirty="0" err="1"/>
              <a:t>previous</a:t>
            </a:r>
            <a:r>
              <a:rPr lang="it-IT" dirty="0"/>
              <a:t> </a:t>
            </a:r>
            <a:r>
              <a:rPr lang="it-IT" dirty="0" err="1"/>
              <a:t>sender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higher</a:t>
            </a:r>
            <a:r>
              <a:rPr lang="it-IT" dirty="0"/>
              <a:t> </a:t>
            </a:r>
            <a:r>
              <a:rPr lang="it-IT" dirty="0" err="1"/>
              <a:t>priority</a:t>
            </a:r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pic>
        <p:nvPicPr>
          <p:cNvPr id="5" name="Elemento grafico 4" descr="Avviso">
            <a:extLst>
              <a:ext uri="{FF2B5EF4-FFF2-40B4-BE49-F238E27FC236}">
                <a16:creationId xmlns:a16="http://schemas.microsoft.com/office/drawing/2014/main" id="{641DD182-53A8-43B8-8A27-4C435D6FD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5126" y="4331062"/>
            <a:ext cx="1424422" cy="1424422"/>
          </a:xfrm>
          <a:prstGeom prst="rect">
            <a:avLst/>
          </a:prstGeom>
        </p:spPr>
      </p:pic>
      <p:pic>
        <p:nvPicPr>
          <p:cNvPr id="7" name="Elemento grafico 6" descr="Indicatore di livello">
            <a:extLst>
              <a:ext uri="{FF2B5EF4-FFF2-40B4-BE49-F238E27FC236}">
                <a16:creationId xmlns:a16="http://schemas.microsoft.com/office/drawing/2014/main" id="{E8219F82-08E1-4DE6-898C-9397A6172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8490" y="2810152"/>
            <a:ext cx="1237695" cy="123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87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MY CONTRIBUTIONS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953" y="1059650"/>
            <a:ext cx="10261847" cy="4589309"/>
          </a:xfrm>
        </p:spPr>
        <p:txBody>
          <a:bodyPr>
            <a:normAutofit/>
          </a:bodyPr>
          <a:lstStyle/>
          <a:p>
            <a:r>
              <a:rPr lang="it-IT" dirty="0" err="1"/>
              <a:t>Improvements</a:t>
            </a:r>
            <a:r>
              <a:rPr lang="it-IT" dirty="0"/>
              <a:t> to Fast-Broadcast</a:t>
            </a:r>
          </a:p>
          <a:p>
            <a:r>
              <a:rPr lang="it-IT" dirty="0" err="1"/>
              <a:t>Implementation</a:t>
            </a:r>
            <a:r>
              <a:rPr lang="it-IT" dirty="0"/>
              <a:t> and extension to 2D and 3D </a:t>
            </a:r>
            <a:r>
              <a:rPr lang="it-IT" dirty="0" err="1"/>
              <a:t>scenarios</a:t>
            </a:r>
            <a:r>
              <a:rPr lang="it-IT" dirty="0"/>
              <a:t> of ROFF</a:t>
            </a:r>
          </a:p>
          <a:p>
            <a:r>
              <a:rPr lang="it-IT" dirty="0"/>
              <a:t>Evaluation and </a:t>
            </a:r>
            <a:r>
              <a:rPr lang="it-IT" dirty="0" err="1"/>
              <a:t>comparison</a:t>
            </a:r>
            <a:r>
              <a:rPr lang="it-IT" dirty="0"/>
              <a:t> of Fast-Broadcast and ROFF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simulations</a:t>
            </a:r>
            <a:endParaRPr lang="it-IT" dirty="0"/>
          </a:p>
          <a:p>
            <a:pPr lvl="1"/>
            <a:r>
              <a:rPr lang="it-IT" dirty="0" err="1"/>
              <a:t>Scenarios</a:t>
            </a:r>
            <a:r>
              <a:rPr lang="it-IT" dirty="0"/>
              <a:t> with and </a:t>
            </a:r>
            <a:r>
              <a:rPr lang="it-IT" dirty="0" err="1"/>
              <a:t>without</a:t>
            </a:r>
            <a:r>
              <a:rPr lang="it-IT" dirty="0"/>
              <a:t> buildings</a:t>
            </a:r>
          </a:p>
          <a:p>
            <a:r>
              <a:rPr lang="it-IT" dirty="0" err="1"/>
              <a:t>Proposal</a:t>
            </a:r>
            <a:r>
              <a:rPr lang="it-IT" dirty="0"/>
              <a:t> of extension to exploit road </a:t>
            </a:r>
            <a:r>
              <a:rPr lang="it-IT" dirty="0" err="1"/>
              <a:t>junctions</a:t>
            </a:r>
            <a:r>
              <a:rPr lang="it-IT" dirty="0"/>
              <a:t> to </a:t>
            </a:r>
            <a:r>
              <a:rPr lang="it-IT" dirty="0" err="1"/>
              <a:t>increase</a:t>
            </a:r>
            <a:r>
              <a:rPr lang="it-IT" dirty="0"/>
              <a:t> </a:t>
            </a:r>
            <a:r>
              <a:rPr lang="it-IT" dirty="0" err="1"/>
              <a:t>message</a:t>
            </a:r>
            <a:r>
              <a:rPr lang="it-IT" dirty="0"/>
              <a:t> delivery </a:t>
            </a:r>
            <a:r>
              <a:rPr lang="it-IT" dirty="0" err="1"/>
              <a:t>ratios</a:t>
            </a:r>
            <a:endParaRPr lang="it-IT" dirty="0"/>
          </a:p>
          <a:p>
            <a:pPr lvl="1"/>
            <a:r>
              <a:rPr lang="it-IT" b="1" dirty="0"/>
              <a:t>SJ-Fast-Broadcast</a:t>
            </a:r>
            <a:r>
              <a:rPr lang="it-IT" dirty="0"/>
              <a:t> and </a:t>
            </a:r>
            <a:r>
              <a:rPr lang="it-IT" b="1" dirty="0"/>
              <a:t>SJ-ROFF </a:t>
            </a:r>
            <a:r>
              <a:rPr lang="it-IT" dirty="0"/>
              <a:t>(SJ=Smart Junction)</a:t>
            </a:r>
            <a:endParaRPr lang="it-IT" b="1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F53C64A-9FCE-4FE1-9042-DE9087F29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13098" y="3667759"/>
            <a:ext cx="2971430" cy="198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223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SIMULATIONS – SCENARIOS AND METRICS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643" y="1174077"/>
            <a:ext cx="5588540" cy="668026"/>
          </a:xfrm>
        </p:spPr>
        <p:txBody>
          <a:bodyPr>
            <a:normAutofit/>
          </a:bodyPr>
          <a:lstStyle/>
          <a:p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scenarios</a:t>
            </a:r>
            <a:r>
              <a:rPr lang="it-IT" dirty="0"/>
              <a:t> of </a:t>
            </a:r>
            <a:r>
              <a:rPr lang="it-IT" dirty="0" err="1"/>
              <a:t>increasing</a:t>
            </a:r>
            <a:r>
              <a:rPr lang="it-IT" dirty="0"/>
              <a:t> </a:t>
            </a:r>
            <a:r>
              <a:rPr lang="it-IT" dirty="0" err="1"/>
              <a:t>complexity</a:t>
            </a:r>
            <a:endParaRPr lang="it-IT" dirty="0"/>
          </a:p>
          <a:p>
            <a:pPr lvl="1"/>
            <a:endParaRPr lang="it-IT" dirty="0"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809116"/>
              </p:ext>
            </p:extLst>
          </p:nvPr>
        </p:nvGraphicFramePr>
        <p:xfrm>
          <a:off x="531676" y="1907665"/>
          <a:ext cx="5503736" cy="275311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94534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756793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  <a:gridCol w="1246505">
                  <a:extLst>
                    <a:ext uri="{9D8B030D-6E8A-4147-A177-3AD203B41FA5}">
                      <a16:colId xmlns:a16="http://schemas.microsoft.com/office/drawing/2014/main" val="2316241057"/>
                    </a:ext>
                  </a:extLst>
                </a:gridCol>
                <a:gridCol w="1005904">
                  <a:extLst>
                    <a:ext uri="{9D8B030D-6E8A-4147-A177-3AD203B41FA5}">
                      <a16:colId xmlns:a16="http://schemas.microsoft.com/office/drawing/2014/main" val="788923614"/>
                    </a:ext>
                  </a:extLst>
                </a:gridCol>
              </a:tblGrid>
              <a:tr h="465790">
                <a:tc>
                  <a:txBody>
                    <a:bodyPr/>
                    <a:lstStyle/>
                    <a:p>
                      <a:r>
                        <a:rPr lang="it-IT" dirty="0"/>
                        <a:t>Scenario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Type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Buildings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Drones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 err="1"/>
                        <a:t>Platoon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 err="1"/>
                        <a:t>Grid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/>
                        <a:t>Los Angeles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 err="1"/>
                        <a:t>Padua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424163">
                <a:tc>
                  <a:txBody>
                    <a:bodyPr/>
                    <a:lstStyle/>
                    <a:p>
                      <a:r>
                        <a:rPr lang="it-IT" dirty="0"/>
                        <a:t>Los Angeles smart 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</a:tbl>
          </a:graphicData>
        </a:graphic>
      </p:graphicFrame>
      <p:pic>
        <p:nvPicPr>
          <p:cNvPr id="9" name="Elemento grafico 8" descr="Chiudi">
            <a:extLst>
              <a:ext uri="{FF2B5EF4-FFF2-40B4-BE49-F238E27FC236}">
                <a16:creationId xmlns:a16="http://schemas.microsoft.com/office/drawing/2014/main" id="{31D5DB47-77FA-43E5-91DF-21A95AFBC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1013" y="2339365"/>
            <a:ext cx="493080" cy="493080"/>
          </a:xfrm>
          <a:prstGeom prst="rect">
            <a:avLst/>
          </a:prstGeom>
        </p:spPr>
      </p:pic>
      <p:pic>
        <p:nvPicPr>
          <p:cNvPr id="12" name="Elemento grafico 11" descr="Segno di spunta">
            <a:extLst>
              <a:ext uri="{FF2B5EF4-FFF2-40B4-BE49-F238E27FC236}">
                <a16:creationId xmlns:a16="http://schemas.microsoft.com/office/drawing/2014/main" id="{B46357AC-5454-4BA8-BB69-172A892C2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62765" y="2842963"/>
            <a:ext cx="451282" cy="451282"/>
          </a:xfrm>
          <a:prstGeom prst="rect">
            <a:avLst/>
          </a:prstGeom>
        </p:spPr>
      </p:pic>
      <p:pic>
        <p:nvPicPr>
          <p:cNvPr id="13" name="Elemento grafico 12" descr="Segno di spunta">
            <a:extLst>
              <a:ext uri="{FF2B5EF4-FFF2-40B4-BE49-F238E27FC236}">
                <a16:creationId xmlns:a16="http://schemas.microsoft.com/office/drawing/2014/main" id="{84550ACE-F3AA-4558-9A07-8499F1EF0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62765" y="3340225"/>
            <a:ext cx="451282" cy="451282"/>
          </a:xfrm>
          <a:prstGeom prst="rect">
            <a:avLst/>
          </a:prstGeom>
        </p:spPr>
      </p:pic>
      <p:pic>
        <p:nvPicPr>
          <p:cNvPr id="14" name="Elemento grafico 13" descr="Segno di spunta">
            <a:extLst>
              <a:ext uri="{FF2B5EF4-FFF2-40B4-BE49-F238E27FC236}">
                <a16:creationId xmlns:a16="http://schemas.microsoft.com/office/drawing/2014/main" id="{C6FD9D38-D086-4D5C-9A38-9C0619D96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62765" y="3778261"/>
            <a:ext cx="451282" cy="451282"/>
          </a:xfrm>
          <a:prstGeom prst="rect">
            <a:avLst/>
          </a:prstGeom>
        </p:spPr>
      </p:pic>
      <p:pic>
        <p:nvPicPr>
          <p:cNvPr id="15" name="Elemento grafico 14" descr="Segno di spunta">
            <a:extLst>
              <a:ext uri="{FF2B5EF4-FFF2-40B4-BE49-F238E27FC236}">
                <a16:creationId xmlns:a16="http://schemas.microsoft.com/office/drawing/2014/main" id="{854B4BC3-139D-466C-8F94-47603DA1E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1866" y="4235986"/>
            <a:ext cx="451282" cy="451282"/>
          </a:xfrm>
          <a:prstGeom prst="rect">
            <a:avLst/>
          </a:prstGeom>
        </p:spPr>
      </p:pic>
      <p:pic>
        <p:nvPicPr>
          <p:cNvPr id="16" name="Elemento grafico 15" descr="Chiudi">
            <a:extLst>
              <a:ext uri="{FF2B5EF4-FFF2-40B4-BE49-F238E27FC236}">
                <a16:creationId xmlns:a16="http://schemas.microsoft.com/office/drawing/2014/main" id="{7FDA3916-B543-4F5E-B792-3531D5FD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1013" y="2836627"/>
            <a:ext cx="493080" cy="493080"/>
          </a:xfrm>
          <a:prstGeom prst="rect">
            <a:avLst/>
          </a:prstGeom>
        </p:spPr>
      </p:pic>
      <p:pic>
        <p:nvPicPr>
          <p:cNvPr id="17" name="Elemento grafico 16" descr="Chiudi">
            <a:extLst>
              <a:ext uri="{FF2B5EF4-FFF2-40B4-BE49-F238E27FC236}">
                <a16:creationId xmlns:a16="http://schemas.microsoft.com/office/drawing/2014/main" id="{3A58BCCE-24C2-4B27-B4D5-F252CAF8E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1013" y="3270481"/>
            <a:ext cx="493080" cy="493080"/>
          </a:xfrm>
          <a:prstGeom prst="rect">
            <a:avLst/>
          </a:prstGeom>
        </p:spPr>
      </p:pic>
      <p:pic>
        <p:nvPicPr>
          <p:cNvPr id="18" name="Elemento grafico 17" descr="Chiudi">
            <a:extLst>
              <a:ext uri="{FF2B5EF4-FFF2-40B4-BE49-F238E27FC236}">
                <a16:creationId xmlns:a16="http://schemas.microsoft.com/office/drawing/2014/main" id="{0B4F1080-6A50-41B6-9260-06638E9F5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1013" y="3767743"/>
            <a:ext cx="493080" cy="493080"/>
          </a:xfrm>
          <a:prstGeom prst="rect">
            <a:avLst/>
          </a:prstGeom>
        </p:spPr>
      </p:pic>
      <p:pic>
        <p:nvPicPr>
          <p:cNvPr id="20" name="Elemento grafico 19" descr="Segno di spunta">
            <a:extLst>
              <a:ext uri="{FF2B5EF4-FFF2-40B4-BE49-F238E27FC236}">
                <a16:creationId xmlns:a16="http://schemas.microsoft.com/office/drawing/2014/main" id="{6ECAC6E3-5E52-4418-99DD-B75CCC1ED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2811" y="4229543"/>
            <a:ext cx="451282" cy="451282"/>
          </a:xfrm>
          <a:prstGeom prst="rect">
            <a:avLst/>
          </a:prstGeom>
        </p:spPr>
      </p:pic>
      <p:pic>
        <p:nvPicPr>
          <p:cNvPr id="21" name="Elemento grafico 20" descr="Chiudi">
            <a:extLst>
              <a:ext uri="{FF2B5EF4-FFF2-40B4-BE49-F238E27FC236}">
                <a16:creationId xmlns:a16="http://schemas.microsoft.com/office/drawing/2014/main" id="{3461CBFB-4126-4B5E-806A-F734FCC9C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1866" y="2349883"/>
            <a:ext cx="493080" cy="493080"/>
          </a:xfrm>
          <a:prstGeom prst="rect">
            <a:avLst/>
          </a:prstGeom>
        </p:spPr>
      </p:pic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0C0ED98C-0C17-4F07-9009-631168D944C0}"/>
              </a:ext>
            </a:extLst>
          </p:cNvPr>
          <p:cNvSpPr txBox="1">
            <a:spLocks/>
          </p:cNvSpPr>
          <p:nvPr/>
        </p:nvSpPr>
        <p:spPr>
          <a:xfrm>
            <a:off x="6577149" y="1174077"/>
            <a:ext cx="5296712" cy="3866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Metrics</a:t>
            </a:r>
            <a:endParaRPr lang="it-IT" dirty="0"/>
          </a:p>
          <a:p>
            <a:pPr lvl="1"/>
            <a:r>
              <a:rPr lang="it-IT" dirty="0"/>
              <a:t>Total delivery ratio</a:t>
            </a:r>
          </a:p>
          <a:p>
            <a:pPr lvl="1"/>
            <a:r>
              <a:rPr lang="it-IT" dirty="0"/>
              <a:t>Total delivery ratio on </a:t>
            </a:r>
            <a:r>
              <a:rPr lang="it-IT" dirty="0" err="1"/>
              <a:t>circumference</a:t>
            </a:r>
            <a:endParaRPr lang="it-IT" dirty="0"/>
          </a:p>
          <a:p>
            <a:pPr lvl="1"/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hops</a:t>
            </a:r>
            <a:endParaRPr lang="it-IT" dirty="0"/>
          </a:p>
          <a:p>
            <a:pPr lvl="1"/>
            <a:r>
              <a:rPr lang="it-IT" dirty="0" err="1"/>
              <a:t>Number</a:t>
            </a:r>
            <a:r>
              <a:rPr lang="it-IT" dirty="0"/>
              <a:t> of slots</a:t>
            </a:r>
          </a:p>
          <a:p>
            <a:pPr lvl="1"/>
            <a:r>
              <a:rPr lang="it-IT" dirty="0"/>
              <a:t>Forwarding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number</a:t>
            </a:r>
            <a:endParaRPr lang="it-IT" dirty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7409400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Rosso arancion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Personalizzato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TM02836342[[fn=Ione]]</Template>
  <TotalTime>3409</TotalTime>
  <Words>1162</Words>
  <Application>Microsoft Office PowerPoint</Application>
  <PresentationFormat>Widescreen</PresentationFormat>
  <Paragraphs>319</Paragraphs>
  <Slides>30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30</vt:i4>
      </vt:variant>
    </vt:vector>
  </HeadingPairs>
  <TitlesOfParts>
    <vt:vector size="36" baseType="lpstr">
      <vt:lpstr>Arial</vt:lpstr>
      <vt:lpstr>Calibri</vt:lpstr>
      <vt:lpstr>Courier New</vt:lpstr>
      <vt:lpstr>Roboto</vt:lpstr>
      <vt:lpstr>Segoe UI</vt:lpstr>
      <vt:lpstr>Blank</vt:lpstr>
      <vt:lpstr>FAST MESSAGE PROPAGATION OVER IOV SCENARIOS</vt:lpstr>
      <vt:lpstr>CONTENTS</vt:lpstr>
      <vt:lpstr>Presentazione standard di PowerPoint</vt:lpstr>
      <vt:lpstr>CONTEXT</vt:lpstr>
      <vt:lpstr>CONTEXT 2 </vt:lpstr>
      <vt:lpstr>FAST-BROADCAST</vt:lpstr>
      <vt:lpstr>ROFF</vt:lpstr>
      <vt:lpstr>MY CONTRIBUTIONS</vt:lpstr>
      <vt:lpstr>SIMULATIONS – SCENARIOS AND METRICS</vt:lpstr>
      <vt:lpstr>PRELIMINARY TESTS</vt:lpstr>
      <vt:lpstr>PRELIMINARY TESTS - DELIVERY RATIOS</vt:lpstr>
      <vt:lpstr>PRELIMINARY TESTS – NUMBER OF HOPS</vt:lpstr>
      <vt:lpstr>PRELIMINARY TESTS – NUMBER OF SLOTS</vt:lpstr>
      <vt:lpstr>FORWARDING NODE NUMBER</vt:lpstr>
      <vt:lpstr>PADUA URBAN SCENARIO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PADUA URBAN SCENARIO WITH JUNCTIONS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Jordan Gottardo</dc:creator>
  <cp:lastModifiedBy>Jordan Gottardo</cp:lastModifiedBy>
  <cp:revision>108</cp:revision>
  <dcterms:created xsi:type="dcterms:W3CDTF">2019-07-03T10:03:16Z</dcterms:created>
  <dcterms:modified xsi:type="dcterms:W3CDTF">2019-07-09T16:14:45Z</dcterms:modified>
</cp:coreProperties>
</file>